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erriweather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26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4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803803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Git &amp; GitHub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3945255"/>
            <a:ext cx="7416403" cy="1480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reason developers don't cry over deleted files anymore.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FE8D0-5219-3B76-E620-C9FEE6288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8185" y="7412021"/>
            <a:ext cx="2972215" cy="790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285C2A-CA4C-18C5-55D8-6CBC5EAAD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4825" y="7412020"/>
            <a:ext cx="2972215" cy="790685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AC842D7C-8983-613E-8EBB-1435C8D0C0DB}"/>
              </a:ext>
            </a:extLst>
          </p:cNvPr>
          <p:cNvSpPr/>
          <p:nvPr/>
        </p:nvSpPr>
        <p:spPr>
          <a:xfrm>
            <a:off x="6350197" y="6174889"/>
            <a:ext cx="5795187" cy="613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</a:rPr>
              <a:t>Presenters: Abdullah &amp; Ali Mustafa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755452" y="6173556"/>
            <a:ext cx="8159353" cy="664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endParaRPr lang="en-US" sz="4150" dirty="0"/>
          </a:p>
        </p:txBody>
      </p:sp>
      <p:sp>
        <p:nvSpPr>
          <p:cNvPr id="6" name="Shape 4"/>
          <p:cNvSpPr/>
          <p:nvPr/>
        </p:nvSpPr>
        <p:spPr>
          <a:xfrm>
            <a:off x="766882" y="1040487"/>
            <a:ext cx="13142357" cy="34171"/>
          </a:xfrm>
          <a:prstGeom prst="rect">
            <a:avLst/>
          </a:prstGeom>
          <a:solidFill>
            <a:srgbClr val="E2E6E9">
              <a:alpha val="5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751642" y="1433929"/>
            <a:ext cx="4251603" cy="531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Git in the Real World</a:t>
            </a:r>
            <a:endParaRPr lang="en-US" sz="3300" dirty="0"/>
          </a:p>
        </p:txBody>
      </p:sp>
      <p:sp>
        <p:nvSpPr>
          <p:cNvPr id="8" name="Shape 6"/>
          <p:cNvSpPr/>
          <p:nvPr/>
        </p:nvSpPr>
        <p:spPr>
          <a:xfrm>
            <a:off x="736401" y="2191406"/>
            <a:ext cx="13142357" cy="2263854"/>
          </a:xfrm>
          <a:prstGeom prst="roundRect">
            <a:avLst>
              <a:gd name="adj" fmla="val 394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51642" y="2203256"/>
            <a:ext cx="6563558" cy="1124307"/>
          </a:xfrm>
          <a:prstGeom prst="roundRect">
            <a:avLst>
              <a:gd name="adj" fmla="val 7941"/>
            </a:avLst>
          </a:prstGeom>
          <a:solidFill>
            <a:srgbClr val="003180"/>
          </a:solidFill>
          <a:ln/>
        </p:spPr>
      </p:sp>
      <p:sp>
        <p:nvSpPr>
          <p:cNvPr id="10" name="Text 8"/>
          <p:cNvSpPr/>
          <p:nvPr/>
        </p:nvSpPr>
        <p:spPr>
          <a:xfrm>
            <a:off x="934641" y="2386255"/>
            <a:ext cx="2657237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Industry Standard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934641" y="2828215"/>
            <a:ext cx="592288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Used in every major tech company.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338060" y="2240915"/>
            <a:ext cx="6563558" cy="1124307"/>
          </a:xfrm>
          <a:prstGeom prst="rect">
            <a:avLst/>
          </a:prstGeom>
          <a:solidFill>
            <a:srgbClr val="003180"/>
          </a:solidFill>
          <a:ln/>
        </p:spPr>
      </p:sp>
      <p:sp>
        <p:nvSpPr>
          <p:cNvPr id="13" name="Shape 11"/>
          <p:cNvSpPr/>
          <p:nvPr/>
        </p:nvSpPr>
        <p:spPr>
          <a:xfrm>
            <a:off x="7315200" y="2203256"/>
            <a:ext cx="22860" cy="1124307"/>
          </a:xfrm>
          <a:prstGeom prst="roundRect">
            <a:avLst>
              <a:gd name="adj" fmla="val 390572"/>
            </a:avLst>
          </a:prstGeom>
          <a:solidFill>
            <a:srgbClr val="194A99"/>
          </a:solidFill>
          <a:ln/>
        </p:spPr>
      </p:sp>
      <p:sp>
        <p:nvSpPr>
          <p:cNvPr id="14" name="Text 12"/>
          <p:cNvSpPr/>
          <p:nvPr/>
        </p:nvSpPr>
        <p:spPr>
          <a:xfrm>
            <a:off x="7772876" y="2386255"/>
            <a:ext cx="2657237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Career Essential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7756980" y="2833415"/>
            <a:ext cx="592288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Required for internships and jobs.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049572" y="2499662"/>
            <a:ext cx="531376" cy="531376"/>
          </a:xfrm>
          <a:prstGeom prst="roundRect">
            <a:avLst>
              <a:gd name="adj" fmla="val 16803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2445" y="2632536"/>
            <a:ext cx="265628" cy="265628"/>
          </a:xfrm>
          <a:prstGeom prst="rect">
            <a:avLst/>
          </a:prstGeom>
        </p:spPr>
      </p:pic>
      <p:sp>
        <p:nvSpPr>
          <p:cNvPr id="18" name="Shape 15"/>
          <p:cNvSpPr/>
          <p:nvPr/>
        </p:nvSpPr>
        <p:spPr>
          <a:xfrm>
            <a:off x="751642" y="3327563"/>
            <a:ext cx="6563558" cy="1124307"/>
          </a:xfrm>
          <a:prstGeom prst="rect">
            <a:avLst/>
          </a:prstGeom>
          <a:solidFill>
            <a:srgbClr val="003180"/>
          </a:solidFill>
          <a:ln/>
        </p:spPr>
      </p:sp>
      <p:sp>
        <p:nvSpPr>
          <p:cNvPr id="19" name="Shape 16"/>
          <p:cNvSpPr/>
          <p:nvPr/>
        </p:nvSpPr>
        <p:spPr>
          <a:xfrm>
            <a:off x="751642" y="3327563"/>
            <a:ext cx="6563558" cy="22860"/>
          </a:xfrm>
          <a:prstGeom prst="roundRect">
            <a:avLst>
              <a:gd name="adj" fmla="val 390572"/>
            </a:avLst>
          </a:prstGeom>
          <a:solidFill>
            <a:srgbClr val="194A99"/>
          </a:solidFill>
          <a:ln/>
        </p:spPr>
      </p:sp>
      <p:sp>
        <p:nvSpPr>
          <p:cNvPr id="20" name="Text 17"/>
          <p:cNvSpPr/>
          <p:nvPr/>
        </p:nvSpPr>
        <p:spPr>
          <a:xfrm>
            <a:off x="934641" y="3510562"/>
            <a:ext cx="2657237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Open Source Power</a:t>
            </a:r>
            <a:endParaRPr lang="en-US" sz="2050" dirty="0"/>
          </a:p>
        </p:txBody>
      </p:sp>
      <p:sp>
        <p:nvSpPr>
          <p:cNvPr id="21" name="Text 18"/>
          <p:cNvSpPr/>
          <p:nvPr/>
        </p:nvSpPr>
        <p:spPr>
          <a:xfrm>
            <a:off x="934641" y="3952522"/>
            <a:ext cx="592288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Fuels global collaboration.</a:t>
            </a:r>
            <a:endParaRPr lang="en-US" sz="1650" dirty="0"/>
          </a:p>
        </p:txBody>
      </p:sp>
      <p:sp>
        <p:nvSpPr>
          <p:cNvPr id="22" name="Shape 19"/>
          <p:cNvSpPr/>
          <p:nvPr/>
        </p:nvSpPr>
        <p:spPr>
          <a:xfrm>
            <a:off x="7338060" y="3096402"/>
            <a:ext cx="6563558" cy="1124307"/>
          </a:xfrm>
          <a:prstGeom prst="rect">
            <a:avLst/>
          </a:prstGeom>
          <a:solidFill>
            <a:srgbClr val="003180"/>
          </a:solidFill>
          <a:ln/>
        </p:spPr>
      </p:sp>
      <p:sp>
        <p:nvSpPr>
          <p:cNvPr id="23" name="Shape 20"/>
          <p:cNvSpPr/>
          <p:nvPr/>
        </p:nvSpPr>
        <p:spPr>
          <a:xfrm>
            <a:off x="7315200" y="3327563"/>
            <a:ext cx="22860" cy="1124307"/>
          </a:xfrm>
          <a:prstGeom prst="roundRect">
            <a:avLst>
              <a:gd name="adj" fmla="val 390572"/>
            </a:avLst>
          </a:prstGeom>
          <a:solidFill>
            <a:srgbClr val="194A99"/>
          </a:solidFill>
          <a:ln/>
        </p:spPr>
      </p:sp>
      <p:sp>
        <p:nvSpPr>
          <p:cNvPr id="25" name="Text 22"/>
          <p:cNvSpPr/>
          <p:nvPr/>
        </p:nvSpPr>
        <p:spPr>
          <a:xfrm>
            <a:off x="7772876" y="3510562"/>
            <a:ext cx="2657237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Ethical Hacking</a:t>
            </a:r>
            <a:endParaRPr lang="en-US" sz="2050" dirty="0"/>
          </a:p>
        </p:txBody>
      </p:sp>
      <p:sp>
        <p:nvSpPr>
          <p:cNvPr id="26" name="Text 23"/>
          <p:cNvSpPr/>
          <p:nvPr/>
        </p:nvSpPr>
        <p:spPr>
          <a:xfrm>
            <a:off x="7772876" y="3893313"/>
            <a:ext cx="592288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Tool development relies on it.</a:t>
            </a:r>
            <a:endParaRPr lang="en-US" sz="1650" dirty="0"/>
          </a:p>
        </p:txBody>
      </p:sp>
      <p:sp>
        <p:nvSpPr>
          <p:cNvPr id="27" name="Shape 24"/>
          <p:cNvSpPr/>
          <p:nvPr/>
        </p:nvSpPr>
        <p:spPr>
          <a:xfrm>
            <a:off x="7049572" y="3623969"/>
            <a:ext cx="531376" cy="531376"/>
          </a:xfrm>
          <a:prstGeom prst="roundRect">
            <a:avLst>
              <a:gd name="adj" fmla="val 16803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pic>
        <p:nvPicPr>
          <p:cNvPr id="2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2445" y="3756843"/>
            <a:ext cx="265628" cy="265628"/>
          </a:xfrm>
          <a:prstGeom prst="rect">
            <a:avLst/>
          </a:prstGeom>
        </p:spPr>
      </p:pic>
      <p:sp>
        <p:nvSpPr>
          <p:cNvPr id="29" name="Text 25"/>
          <p:cNvSpPr/>
          <p:nvPr/>
        </p:nvSpPr>
        <p:spPr>
          <a:xfrm>
            <a:off x="934641" y="4923634"/>
            <a:ext cx="12823508" cy="395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If you're not committing your code, you're committing mistakes</a:t>
            </a:r>
            <a:endParaRPr lang="en-US" sz="2050" dirty="0"/>
          </a:p>
        </p:txBody>
      </p:sp>
      <p:sp>
        <p:nvSpPr>
          <p:cNvPr id="30" name="Shape 26"/>
          <p:cNvSpPr/>
          <p:nvPr/>
        </p:nvSpPr>
        <p:spPr>
          <a:xfrm>
            <a:off x="755452" y="4722596"/>
            <a:ext cx="22860" cy="807363"/>
          </a:xfrm>
          <a:prstGeom prst="rect">
            <a:avLst/>
          </a:prstGeom>
          <a:solidFill>
            <a:srgbClr val="609DFF"/>
          </a:solidFill>
          <a:ln/>
        </p:spPr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3F37B81-D523-8F14-5FFD-E52FF8545B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8185" y="7412021"/>
            <a:ext cx="2972215" cy="7906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055263" y="347684"/>
            <a:ext cx="1688859" cy="264536"/>
          </a:xfrm>
          <a:prstGeom prst="roundRect">
            <a:avLst>
              <a:gd name="adj" fmla="val 19717"/>
            </a:avLst>
          </a:prstGeom>
          <a:noFill/>
          <a:ln w="7620">
            <a:solidFill>
              <a:srgbClr val="609DF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3151991" y="456011"/>
            <a:ext cx="1592131" cy="114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6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PROBLEM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055263" y="642104"/>
            <a:ext cx="8519874" cy="2546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What happens when 5 developers edit the same file?</a:t>
            </a:r>
            <a:endParaRPr lang="en-US" sz="5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263" y="3800475"/>
            <a:ext cx="5421987" cy="302621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055262" y="7121107"/>
            <a:ext cx="2431137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Without Git: Chaos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3055263" y="7528857"/>
            <a:ext cx="5421987" cy="168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Lost work, overwritten files, endless emails.</a:t>
            </a: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482" y="3118926"/>
            <a:ext cx="2766655" cy="368879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808482" y="7109702"/>
            <a:ext cx="2431137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With Git: Harmony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8816102" y="7528857"/>
            <a:ext cx="3684284" cy="3369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Font typeface="+mj-lt"/>
              <a:buAutoNum type="arabicParenR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Controlled changes, clear history, efficient collaboration.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050D98-065D-1311-453F-02EFC573A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0672" y="7697330"/>
            <a:ext cx="1899728" cy="5053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63798" y="1607939"/>
            <a:ext cx="1332309" cy="479108"/>
          </a:xfrm>
          <a:prstGeom prst="roundRect">
            <a:avLst>
              <a:gd name="adj" fmla="val 17310"/>
            </a:avLst>
          </a:prstGeom>
          <a:noFill/>
          <a:ln w="7620">
            <a:solidFill>
              <a:srgbClr val="609DF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019413" y="1689497"/>
            <a:ext cx="1021080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NEED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863798" y="2185749"/>
            <a:ext cx="6372582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Why Version Control?</a:t>
            </a:r>
            <a:endParaRPr lang="en-US" sz="4850" dirty="0"/>
          </a:p>
        </p:txBody>
      </p:sp>
      <p:sp>
        <p:nvSpPr>
          <p:cNvPr id="6" name="Shape 3"/>
          <p:cNvSpPr/>
          <p:nvPr/>
        </p:nvSpPr>
        <p:spPr>
          <a:xfrm>
            <a:off x="833318" y="3296722"/>
            <a:ext cx="60960" cy="1856184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7" name="Text 4"/>
          <p:cNvSpPr/>
          <p:nvPr/>
        </p:nvSpPr>
        <p:spPr>
          <a:xfrm>
            <a:off x="1171575" y="3327202"/>
            <a:ext cx="3246120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Code Overwrites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1171575" y="3937992"/>
            <a:ext cx="324612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Accidental data loss, endless frustration.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4695706" y="3296722"/>
            <a:ext cx="60960" cy="1856184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0" name="Text 7"/>
          <p:cNvSpPr/>
          <p:nvPr/>
        </p:nvSpPr>
        <p:spPr>
          <a:xfrm>
            <a:off x="5033963" y="3327202"/>
            <a:ext cx="3246239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 History</a:t>
            </a:r>
            <a:endParaRPr lang="en-US" sz="2900" dirty="0"/>
          </a:p>
        </p:txBody>
      </p:sp>
      <p:sp>
        <p:nvSpPr>
          <p:cNvPr id="11" name="Text 8"/>
          <p:cNvSpPr/>
          <p:nvPr/>
        </p:nvSpPr>
        <p:spPr>
          <a:xfrm>
            <a:off x="5033963" y="3937992"/>
            <a:ext cx="3246239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Can't revert to previous versions. Debugging nightmare.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33318" y="5585579"/>
            <a:ext cx="60960" cy="1066562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3" name="Text 10"/>
          <p:cNvSpPr/>
          <p:nvPr/>
        </p:nvSpPr>
        <p:spPr>
          <a:xfrm>
            <a:off x="1171575" y="5616059"/>
            <a:ext cx="3702368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Team Conflicts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171575" y="6226850"/>
            <a:ext cx="710862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Collaboration becomes a bottleneck, not a benefit.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3798" y="703421"/>
            <a:ext cx="2450663" cy="463868"/>
          </a:xfrm>
          <a:prstGeom prst="roundRect">
            <a:avLst>
              <a:gd name="adj" fmla="val 17879"/>
            </a:avLst>
          </a:prstGeom>
          <a:solidFill>
            <a:srgbClr val="001D4D"/>
          </a:solidFill>
          <a:ln/>
        </p:spPr>
      </p:sp>
      <p:sp>
        <p:nvSpPr>
          <p:cNvPr id="3" name="Text 1"/>
          <p:cNvSpPr/>
          <p:nvPr/>
        </p:nvSpPr>
        <p:spPr>
          <a:xfrm>
            <a:off x="1011793" y="777359"/>
            <a:ext cx="2154674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UNDERSTANDING GIT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863798" y="1265992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What is Git?</a:t>
            </a:r>
            <a:endParaRPr lang="en-US" sz="4850" dirty="0"/>
          </a:p>
        </p:txBody>
      </p:sp>
      <p:sp>
        <p:nvSpPr>
          <p:cNvPr id="5" name="Text 3"/>
          <p:cNvSpPr/>
          <p:nvPr/>
        </p:nvSpPr>
        <p:spPr>
          <a:xfrm>
            <a:off x="856297" y="2479806"/>
            <a:ext cx="4124444" cy="925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Version Control System </a:t>
            </a:r>
            <a:endParaRPr lang="en-US" sz="2900" dirty="0"/>
          </a:p>
        </p:txBody>
      </p:sp>
      <p:sp>
        <p:nvSpPr>
          <p:cNvPr id="6" name="Text 4"/>
          <p:cNvSpPr/>
          <p:nvPr/>
        </p:nvSpPr>
        <p:spPr>
          <a:xfrm>
            <a:off x="863798" y="3856553"/>
            <a:ext cx="4124444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Tracks every change to your files, enabling seamless history and collaboration.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263039"/>
            <a:ext cx="4124444" cy="1974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Full history on every developer's machine.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Tracks content, not just filenames.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Fast, efficient, and robust.</a:t>
            </a:r>
            <a:endParaRPr lang="en-US" sz="19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081" y="2685098"/>
            <a:ext cx="8176022" cy="4563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EBB25B-88CA-B348-BABE-CF4C33B49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8185" y="7412021"/>
            <a:ext cx="2972215" cy="7906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32773" y="538401"/>
            <a:ext cx="7749778" cy="606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Git Architecture: The Three Trees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730" y="1449110"/>
            <a:ext cx="7144822" cy="424053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7556" y="2485566"/>
            <a:ext cx="608241" cy="6082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715651" y="4534957"/>
            <a:ext cx="1776064" cy="684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Local Repository</a:t>
            </a:r>
            <a:endParaRPr lang="en-US" sz="21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30825" y="2486706"/>
            <a:ext cx="608241" cy="60824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77326" y="4706024"/>
            <a:ext cx="1776063" cy="342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Staging Area</a:t>
            </a:r>
            <a:endParaRPr lang="en-US" sz="21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2498" y="2486706"/>
            <a:ext cx="608241" cy="60824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202505" y="4534957"/>
            <a:ext cx="1776063" cy="684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Working Directory</a:t>
            </a:r>
            <a:endParaRPr lang="en-US" sz="2150" dirty="0"/>
          </a:p>
        </p:txBody>
      </p:sp>
      <p:sp>
        <p:nvSpPr>
          <p:cNvPr id="10" name="Text 4"/>
          <p:cNvSpPr/>
          <p:nvPr/>
        </p:nvSpPr>
        <p:spPr>
          <a:xfrm>
            <a:off x="1232773" y="5860971"/>
            <a:ext cx="12164854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Git manages changes in three primary states, allowing precise control over what gets committed.</a:t>
            </a:r>
            <a:endParaRPr lang="en-US" sz="1500" dirty="0"/>
          </a:p>
        </p:txBody>
      </p:sp>
      <p:sp>
        <p:nvSpPr>
          <p:cNvPr id="11" name="Shape 5"/>
          <p:cNvSpPr/>
          <p:nvPr/>
        </p:nvSpPr>
        <p:spPr>
          <a:xfrm>
            <a:off x="1232773" y="6309360"/>
            <a:ext cx="3953351" cy="1381839"/>
          </a:xfrm>
          <a:prstGeom prst="roundRect">
            <a:avLst>
              <a:gd name="adj" fmla="val 7941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12" name="Shape 6"/>
          <p:cNvSpPr/>
          <p:nvPr/>
        </p:nvSpPr>
        <p:spPr>
          <a:xfrm>
            <a:off x="1209913" y="6309360"/>
            <a:ext cx="91440" cy="1381839"/>
          </a:xfrm>
          <a:prstGeom prst="roundRect">
            <a:avLst>
              <a:gd name="adj" fmla="val 89077"/>
            </a:avLst>
          </a:prstGeom>
          <a:solidFill>
            <a:srgbClr val="609DFF"/>
          </a:solidFill>
          <a:ln/>
        </p:spPr>
      </p:sp>
      <p:sp>
        <p:nvSpPr>
          <p:cNvPr id="13" name="Text 7"/>
          <p:cNvSpPr/>
          <p:nvPr/>
        </p:nvSpPr>
        <p:spPr>
          <a:xfrm>
            <a:off x="1518047" y="6526054"/>
            <a:ext cx="2424113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Working Directory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518047" y="6920389"/>
            <a:ext cx="3451384" cy="5541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Your active project files; where you make changes.</a:t>
            </a:r>
            <a:endParaRPr lang="en-US" sz="1500" dirty="0"/>
          </a:p>
        </p:txBody>
      </p:sp>
      <p:sp>
        <p:nvSpPr>
          <p:cNvPr id="15" name="Shape 9"/>
          <p:cNvSpPr/>
          <p:nvPr/>
        </p:nvSpPr>
        <p:spPr>
          <a:xfrm>
            <a:off x="5338405" y="6309360"/>
            <a:ext cx="3953470" cy="1381839"/>
          </a:xfrm>
          <a:prstGeom prst="roundRect">
            <a:avLst>
              <a:gd name="adj" fmla="val 7941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16" name="Shape 10"/>
          <p:cNvSpPr/>
          <p:nvPr/>
        </p:nvSpPr>
        <p:spPr>
          <a:xfrm>
            <a:off x="5315545" y="6309360"/>
            <a:ext cx="91440" cy="1381839"/>
          </a:xfrm>
          <a:prstGeom prst="roundRect">
            <a:avLst>
              <a:gd name="adj" fmla="val 89077"/>
            </a:avLst>
          </a:prstGeom>
          <a:solidFill>
            <a:srgbClr val="609DFF"/>
          </a:solidFill>
          <a:ln/>
        </p:spPr>
      </p:sp>
      <p:sp>
        <p:nvSpPr>
          <p:cNvPr id="17" name="Text 11"/>
          <p:cNvSpPr/>
          <p:nvPr/>
        </p:nvSpPr>
        <p:spPr>
          <a:xfrm>
            <a:off x="5623679" y="6526054"/>
            <a:ext cx="2424113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Staging Area (Index)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5623679" y="6920389"/>
            <a:ext cx="3451503" cy="5541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temporary area for preparing changes to be committed.</a:t>
            </a:r>
            <a:endParaRPr lang="en-US" sz="1500" dirty="0"/>
          </a:p>
        </p:txBody>
      </p:sp>
      <p:sp>
        <p:nvSpPr>
          <p:cNvPr id="19" name="Shape 13"/>
          <p:cNvSpPr/>
          <p:nvPr/>
        </p:nvSpPr>
        <p:spPr>
          <a:xfrm>
            <a:off x="9444157" y="6309360"/>
            <a:ext cx="3953470" cy="1381839"/>
          </a:xfrm>
          <a:prstGeom prst="roundRect">
            <a:avLst>
              <a:gd name="adj" fmla="val 7941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9421297" y="6309360"/>
            <a:ext cx="91440" cy="1381839"/>
          </a:xfrm>
          <a:prstGeom prst="roundRect">
            <a:avLst>
              <a:gd name="adj" fmla="val 89077"/>
            </a:avLst>
          </a:prstGeom>
          <a:solidFill>
            <a:srgbClr val="609DFF"/>
          </a:solidFill>
          <a:ln/>
        </p:spPr>
      </p:sp>
      <p:sp>
        <p:nvSpPr>
          <p:cNvPr id="21" name="Text 15"/>
          <p:cNvSpPr/>
          <p:nvPr/>
        </p:nvSpPr>
        <p:spPr>
          <a:xfrm>
            <a:off x="9729430" y="6526054"/>
            <a:ext cx="2424113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Local Repository</a:t>
            </a:r>
            <a:endParaRPr lang="en-US" sz="1900" dirty="0"/>
          </a:p>
        </p:txBody>
      </p:sp>
      <p:sp>
        <p:nvSpPr>
          <p:cNvPr id="22" name="Text 16"/>
          <p:cNvSpPr/>
          <p:nvPr/>
        </p:nvSpPr>
        <p:spPr>
          <a:xfrm>
            <a:off x="9729430" y="6920389"/>
            <a:ext cx="3451503" cy="5541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history of your project, stored on your machine.</a:t>
            </a:r>
            <a:endParaRPr lang="en-US" sz="15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DEF3CF7-280A-218E-D335-F5BD76BD60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8185" y="7412021"/>
            <a:ext cx="2972215" cy="7906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8076" y="802838"/>
            <a:ext cx="1749742" cy="417314"/>
          </a:xfrm>
          <a:prstGeom prst="roundRect">
            <a:avLst>
              <a:gd name="adj" fmla="val 18361"/>
            </a:avLst>
          </a:prstGeom>
          <a:solidFill>
            <a:srgbClr val="001D4D"/>
          </a:solidFill>
          <a:ln/>
        </p:spPr>
      </p:sp>
      <p:sp>
        <p:nvSpPr>
          <p:cNvPr id="3" name="Text 1"/>
          <p:cNvSpPr/>
          <p:nvPr/>
        </p:nvSpPr>
        <p:spPr>
          <a:xfrm>
            <a:off x="884137" y="871180"/>
            <a:ext cx="1749742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EXTENDING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GIT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8076" y="1304330"/>
            <a:ext cx="5700951" cy="712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What is GitHub?</a:t>
            </a:r>
            <a:endParaRPr lang="en-US" sz="4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76" y="2569845"/>
            <a:ext cx="8277463" cy="46198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39419" y="2667953"/>
            <a:ext cx="4200406" cy="855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Remote Repository Hosting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639419" y="3733681"/>
            <a:ext cx="4200406" cy="1403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platform for hosting your Git repositories online, facilitating team collaboration and open-source contributions.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9419" y="5326737"/>
            <a:ext cx="4200406" cy="1754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Centralized backup of your code.</a:t>
            </a:r>
            <a:endParaRPr lang="en-US" sz="175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Tools for code review and discussion.</a:t>
            </a:r>
            <a:endParaRPr lang="en-US" sz="175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Issue tracking and project management.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293701-19E2-6CA2-9283-1F0C3D951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8185" y="7412021"/>
            <a:ext cx="2972215" cy="7906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3798" y="1171575"/>
            <a:ext cx="2508647" cy="479108"/>
          </a:xfrm>
          <a:prstGeom prst="roundRect">
            <a:avLst>
              <a:gd name="adj" fmla="val 17310"/>
            </a:avLst>
          </a:prstGeom>
          <a:noFill/>
          <a:ln w="7620">
            <a:solidFill>
              <a:srgbClr val="609DF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019413" y="1253133"/>
            <a:ext cx="2197418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CORE GIT COMMANDS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863798" y="1749385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Your Daily Toolkit</a:t>
            </a:r>
            <a:endParaRPr lang="en-US" sz="4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798" y="2890838"/>
            <a:ext cx="616982" cy="6169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89271" y="289083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git init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789271" y="3424357"/>
            <a:ext cx="5371624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Initialize a new Git repository.</a:t>
            </a:r>
            <a:endParaRPr lang="en-US" sz="19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9386" y="2890838"/>
            <a:ext cx="616982" cy="6169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394859" y="289083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git add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8394859" y="3424357"/>
            <a:ext cx="537174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Stage changes for the next commit.</a:t>
            </a:r>
            <a:endParaRPr lang="en-US" sz="19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3798" y="4312801"/>
            <a:ext cx="616982" cy="61698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789271" y="431280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git commit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1789271" y="4846320"/>
            <a:ext cx="5371624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Save staged changes to the repository.</a:t>
            </a:r>
            <a:endParaRPr lang="en-US" sz="19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69386" y="4312801"/>
            <a:ext cx="616982" cy="61698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394859" y="431280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git branch</a:t>
            </a:r>
            <a:endParaRPr lang="en-US" sz="2400" dirty="0"/>
          </a:p>
        </p:txBody>
      </p:sp>
      <p:sp>
        <p:nvSpPr>
          <p:cNvPr id="16" name="Text 10"/>
          <p:cNvSpPr/>
          <p:nvPr/>
        </p:nvSpPr>
        <p:spPr>
          <a:xfrm>
            <a:off x="8394859" y="4846320"/>
            <a:ext cx="537174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Manage divergent lines of development.</a:t>
            </a:r>
            <a:endParaRPr lang="en-US" sz="19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798" y="5734764"/>
            <a:ext cx="616982" cy="616982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789271" y="573476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git merge</a:t>
            </a:r>
            <a:endParaRPr lang="en-US" sz="2400" dirty="0"/>
          </a:p>
        </p:txBody>
      </p:sp>
      <p:sp>
        <p:nvSpPr>
          <p:cNvPr id="19" name="Text 12"/>
          <p:cNvSpPr/>
          <p:nvPr/>
        </p:nvSpPr>
        <p:spPr>
          <a:xfrm>
            <a:off x="1789271" y="6268283"/>
            <a:ext cx="5371624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Integrate changes from one branch into another.</a:t>
            </a:r>
            <a:endParaRPr lang="en-US" sz="1900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69386" y="5734764"/>
            <a:ext cx="616982" cy="616982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8394859" y="573476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git push</a:t>
            </a:r>
            <a:endParaRPr lang="en-US" sz="2400" dirty="0"/>
          </a:p>
        </p:txBody>
      </p:sp>
      <p:sp>
        <p:nvSpPr>
          <p:cNvPr id="22" name="Text 14"/>
          <p:cNvSpPr/>
          <p:nvPr/>
        </p:nvSpPr>
        <p:spPr>
          <a:xfrm>
            <a:off x="8394859" y="6268283"/>
            <a:ext cx="537174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Upload local commits to a remote repository.</a:t>
            </a:r>
            <a:endParaRPr lang="en-US" sz="19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6B97A93-088D-18EA-8940-D22FA556B17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58185" y="7412021"/>
            <a:ext cx="2972215" cy="7906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3798" y="1499235"/>
            <a:ext cx="3097054" cy="463868"/>
          </a:xfrm>
          <a:prstGeom prst="roundRect">
            <a:avLst>
              <a:gd name="adj" fmla="val 17879"/>
            </a:avLst>
          </a:prstGeom>
          <a:solidFill>
            <a:srgbClr val="001D4D"/>
          </a:solidFill>
          <a:ln/>
        </p:spPr>
      </p:sp>
      <p:sp>
        <p:nvSpPr>
          <p:cNvPr id="3" name="Text 1"/>
          <p:cNvSpPr/>
          <p:nvPr/>
        </p:nvSpPr>
        <p:spPr>
          <a:xfrm>
            <a:off x="1011793" y="1573173"/>
            <a:ext cx="2801064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COLLABORATION PATTERNS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63798" y="2061805"/>
            <a:ext cx="10254258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Fork vs. Clone: When to Use Which</a:t>
            </a:r>
            <a:endParaRPr lang="en-US" sz="4850" dirty="0"/>
          </a:p>
        </p:txBody>
      </p:sp>
      <p:sp>
        <p:nvSpPr>
          <p:cNvPr id="5" name="Shape 3"/>
          <p:cNvSpPr/>
          <p:nvPr/>
        </p:nvSpPr>
        <p:spPr>
          <a:xfrm>
            <a:off x="863798" y="3203258"/>
            <a:ext cx="12902803" cy="2854643"/>
          </a:xfrm>
          <a:prstGeom prst="roundRect">
            <a:avLst>
              <a:gd name="adj" fmla="val 3632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79038" y="3218498"/>
            <a:ext cx="12872323" cy="7060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125974" y="3374112"/>
            <a:ext cx="465141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Purpose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6278642" y="3374112"/>
            <a:ext cx="336042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 copy on GitHub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0140315" y="3374112"/>
            <a:ext cx="336423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Local copy of a repo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879038" y="3924538"/>
            <a:ext cx="12872323" cy="7060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125974" y="4080153"/>
            <a:ext cx="465141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Permissions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6278642" y="4080153"/>
            <a:ext cx="336042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Full control of your copy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10140315" y="4080153"/>
            <a:ext cx="336423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Inherits original repo access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879038" y="4630579"/>
            <a:ext cx="12872323" cy="7060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125974" y="4786193"/>
            <a:ext cx="465141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Typical Use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6278642" y="4786193"/>
            <a:ext cx="336042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Contributing to open source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10140315" y="4786193"/>
            <a:ext cx="336423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Working on a team project</a:t>
            </a:r>
            <a:endParaRPr lang="en-US" sz="1900" dirty="0"/>
          </a:p>
        </p:txBody>
      </p:sp>
      <p:sp>
        <p:nvSpPr>
          <p:cNvPr id="18" name="Shape 16"/>
          <p:cNvSpPr/>
          <p:nvPr/>
        </p:nvSpPr>
        <p:spPr>
          <a:xfrm>
            <a:off x="879038" y="5336619"/>
            <a:ext cx="12872323" cy="7060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1125974" y="5492234"/>
            <a:ext cx="465141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Relation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6278642" y="5492234"/>
            <a:ext cx="336042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Separate project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10140315" y="5492234"/>
            <a:ext cx="336423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Direct copy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863798" y="6335554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Choosing the right method ensures smooth workflow and collaboration, especially in open-source projects.</a:t>
            </a:r>
            <a:endParaRPr lang="en-US" sz="19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6B1C65C-3CB0-3DC2-6D62-2255B5C36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185" y="7412021"/>
            <a:ext cx="2972215" cy="7906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62074" y="279699"/>
            <a:ext cx="2471752" cy="301803"/>
          </a:xfrm>
          <a:prstGeom prst="roundRect">
            <a:avLst>
              <a:gd name="adj" fmla="val 19874"/>
            </a:avLst>
          </a:prstGeom>
          <a:noFill/>
          <a:ln w="7620">
            <a:solidFill>
              <a:srgbClr val="609DF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3347204" y="409337"/>
            <a:ext cx="1151692" cy="125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16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ADVANCED CONCEPTS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262074" y="608528"/>
            <a:ext cx="3354943" cy="403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Branching &amp; Merging</a:t>
            </a:r>
            <a:endParaRPr lang="en-US" sz="2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074" y="1189792"/>
            <a:ext cx="5158621" cy="287916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743593" y="1111814"/>
            <a:ext cx="3444821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Parallel Development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743593" y="1508415"/>
            <a:ext cx="3982703" cy="895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Branches allow developers to work on features or fixes in isolation without affecting the main codebase.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743593" y="2655808"/>
            <a:ext cx="3982703" cy="787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Experiment safely with new ideas.</a:t>
            </a:r>
            <a:endParaRPr lang="en-US" sz="1600" dirty="0"/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Manage multiple features simultaneously.</a:t>
            </a:r>
            <a:endParaRPr lang="en-US" sz="1600" dirty="0"/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Facilitates code review via Pull Requests.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262074" y="4239090"/>
            <a:ext cx="8106132" cy="23693"/>
          </a:xfrm>
          <a:prstGeom prst="rect">
            <a:avLst/>
          </a:prstGeom>
          <a:solidFill>
            <a:srgbClr val="E2E6E9">
              <a:alpha val="50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2226834" y="4573752"/>
            <a:ext cx="25844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Merge Conflicts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2226834" y="5053494"/>
            <a:ext cx="3659974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When changes in different branches modify the same lines of code, Git can't automatically reconcile them. Human intervention required.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179209" y="6394658"/>
            <a:ext cx="3102796" cy="866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Identify conflicting lines.</a:t>
            </a:r>
            <a:endParaRPr lang="en-US" sz="1600" dirty="0"/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Choose which changes to keep.</a:t>
            </a:r>
            <a:endParaRPr lang="en-US" sz="1600" dirty="0"/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Mark as resolved and commit.</a:t>
            </a:r>
            <a:endParaRPr lang="en-US" sz="16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087" y="4864722"/>
            <a:ext cx="5158621" cy="28791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735ED0-DBAA-7F57-F6F4-4E20B5DD4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8185" y="7412021"/>
            <a:ext cx="2972215" cy="7906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510</Words>
  <Application>Microsoft Office PowerPoint</Application>
  <PresentationFormat>Custom</PresentationFormat>
  <Paragraphs>103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MEGA</dc:creator>
  <cp:lastModifiedBy>MEGA</cp:lastModifiedBy>
  <cp:revision>5</cp:revision>
  <dcterms:created xsi:type="dcterms:W3CDTF">2026-02-11T16:10:32Z</dcterms:created>
  <dcterms:modified xsi:type="dcterms:W3CDTF">2026-02-11T16:50:30Z</dcterms:modified>
</cp:coreProperties>
</file>